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6" r:id="rId4"/>
    <p:sldId id="277" r:id="rId5"/>
    <p:sldId id="278" r:id="rId6"/>
    <p:sldId id="263" r:id="rId7"/>
    <p:sldId id="264" r:id="rId8"/>
    <p:sldId id="275" r:id="rId9"/>
    <p:sldId id="260" r:id="rId1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0" autoAdjust="0"/>
    <p:restoredTop sz="94660"/>
  </p:normalViewPr>
  <p:slideViewPr>
    <p:cSldViewPr snapToGrid="0">
      <p:cViewPr varScale="1">
        <p:scale>
          <a:sx n="59" d="100"/>
          <a:sy n="59" d="100"/>
        </p:scale>
        <p:origin x="84" y="2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2/24/2020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2/24/2020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2/24/2020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2/24/2020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88260" y="3222171"/>
            <a:ext cx="9144000" cy="1538515"/>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Report</a:t>
            </a:r>
          </a:p>
          <a:p>
            <a:r>
              <a:rPr lang="en-US" sz="3600" dirty="0" smtClean="0">
                <a:solidFill>
                  <a:schemeClr val="accent6">
                    <a:lumMod val="75000"/>
                  </a:schemeClr>
                </a:solidFill>
              </a:rPr>
              <a:t>December 2019 &amp; January 2020</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440" y="145239"/>
            <a:ext cx="3404732" cy="558743"/>
          </a:xfrm>
          <a:prstGeom prst="rect">
            <a:avLst/>
          </a:prstGeom>
        </p:spPr>
        <p:txBody>
          <a:bodyPr wrap="square">
            <a:spAutoFit/>
          </a:bodyPr>
          <a:lstStyle/>
          <a:p>
            <a:pPr>
              <a:lnSpc>
                <a:spcPct val="115000"/>
              </a:lnSpc>
            </a:pPr>
            <a:r>
              <a:rPr lang="en-US" sz="28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endParaRPr lang="en-US" sz="28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86288" y="1244959"/>
            <a:ext cx="10770832" cy="4708981"/>
          </a:xfrm>
          <a:prstGeom prst="rect">
            <a:avLst/>
          </a:prstGeom>
        </p:spPr>
        <p:txBody>
          <a:bodyPr wrap="square">
            <a:spAutoFit/>
          </a:bodyPr>
          <a:lstStyle/>
          <a:p>
            <a:r>
              <a:rPr lang="en-US" sz="2000" b="1" i="1" u="sng" dirty="0" smtClean="0"/>
              <a:t>Reunification Drill (condensed version) </a:t>
            </a:r>
          </a:p>
          <a:p>
            <a:pPr marL="285750" indent="-285750">
              <a:buFont typeface="Arial" panose="020B0604020202020204" pitchFamily="34" charset="0"/>
              <a:buChar char="•"/>
            </a:pPr>
            <a:r>
              <a:rPr lang="en-US" sz="2000" dirty="0"/>
              <a:t>The reunification drill will be held Friday, March 6th from 9am to </a:t>
            </a:r>
            <a:r>
              <a:rPr lang="en-US" sz="2000" dirty="0" smtClean="0"/>
              <a:t>12pm.</a:t>
            </a:r>
          </a:p>
          <a:p>
            <a:pPr marL="285750" indent="-285750">
              <a:buFont typeface="Arial" panose="020B0604020202020204" pitchFamily="34" charset="0"/>
              <a:buChar char="•"/>
            </a:pPr>
            <a:r>
              <a:rPr lang="en-US" sz="2000" dirty="0" smtClean="0"/>
              <a:t>Drill will include support from </a:t>
            </a:r>
            <a:r>
              <a:rPr lang="en-US" sz="2000" dirty="0"/>
              <a:t>Police, Paramedics, Fire and Cowlitz </a:t>
            </a:r>
            <a:r>
              <a:rPr lang="en-US" sz="2000" dirty="0" smtClean="0"/>
              <a:t>EOC.</a:t>
            </a:r>
            <a:endParaRPr lang="en-US" sz="2000" dirty="0"/>
          </a:p>
          <a:p>
            <a:pPr marL="285750" indent="-285750">
              <a:buFont typeface="Arial" panose="020B0604020202020204" pitchFamily="34" charset="0"/>
              <a:buChar char="•"/>
            </a:pPr>
            <a:r>
              <a:rPr lang="en-US" sz="2000" dirty="0"/>
              <a:t>The purpose of this drill is to:</a:t>
            </a:r>
          </a:p>
          <a:p>
            <a:pPr marL="742950" lvl="1" indent="-285750">
              <a:buFont typeface="Arial" panose="020B0604020202020204" pitchFamily="34" charset="0"/>
              <a:buChar char="•"/>
            </a:pPr>
            <a:r>
              <a:rPr lang="en-US" sz="2000" dirty="0"/>
              <a:t>Test the reunification </a:t>
            </a:r>
            <a:r>
              <a:rPr lang="en-US" sz="2000" dirty="0" smtClean="0"/>
              <a:t>system/bus plan </a:t>
            </a:r>
            <a:r>
              <a:rPr lang="en-US" sz="2000" dirty="0"/>
              <a:t>at one of our largest </a:t>
            </a:r>
            <a:r>
              <a:rPr lang="en-US" sz="2000" dirty="0" smtClean="0"/>
              <a:t>schools.</a:t>
            </a:r>
            <a:endParaRPr lang="en-US" sz="2000" dirty="0"/>
          </a:p>
          <a:p>
            <a:pPr marL="742950" lvl="1" indent="-285750">
              <a:buFont typeface="Arial" panose="020B0604020202020204" pitchFamily="34" charset="0"/>
              <a:buChar char="•"/>
            </a:pPr>
            <a:r>
              <a:rPr lang="en-US" sz="2000" dirty="0"/>
              <a:t>Exercise the reunification process with parents, guardians, students and </a:t>
            </a:r>
            <a:r>
              <a:rPr lang="en-US" sz="2000" dirty="0" smtClean="0"/>
              <a:t>staff.</a:t>
            </a:r>
            <a:endParaRPr lang="en-US" sz="2000" dirty="0"/>
          </a:p>
          <a:p>
            <a:pPr marL="742950" lvl="1" indent="-285750">
              <a:buFont typeface="Arial" panose="020B0604020202020204" pitchFamily="34" charset="0"/>
              <a:buChar char="•"/>
            </a:pPr>
            <a:r>
              <a:rPr lang="en-US" sz="2000" dirty="0"/>
              <a:t>Test the reunification site procedures and equipment set </a:t>
            </a:r>
            <a:r>
              <a:rPr lang="en-US" sz="2000" dirty="0" smtClean="0"/>
              <a:t>up.</a:t>
            </a:r>
            <a:endParaRPr lang="en-US" sz="2000" dirty="0"/>
          </a:p>
          <a:p>
            <a:pPr marL="742950" lvl="1" indent="-285750">
              <a:buFont typeface="Arial" panose="020B0604020202020204" pitchFamily="34" charset="0"/>
              <a:buChar char="•"/>
            </a:pPr>
            <a:r>
              <a:rPr lang="en-US" sz="2000" dirty="0"/>
              <a:t>Drill with fire, police and </a:t>
            </a:r>
            <a:r>
              <a:rPr lang="en-US" sz="2000" dirty="0" smtClean="0"/>
              <a:t>ambulance to simulate an actual emergency.</a:t>
            </a:r>
            <a:endParaRPr lang="en-US" sz="2000" dirty="0"/>
          </a:p>
          <a:p>
            <a:pPr marL="285750" indent="-285750">
              <a:buFont typeface="Arial" panose="020B0604020202020204" pitchFamily="34" charset="0"/>
              <a:buChar char="•"/>
            </a:pPr>
            <a:r>
              <a:rPr lang="en-US" sz="2000" dirty="0" smtClean="0"/>
              <a:t>Drill will kick off </a:t>
            </a:r>
            <a:r>
              <a:rPr lang="en-US" sz="2000" dirty="0"/>
              <a:t>at </a:t>
            </a:r>
            <a:r>
              <a:rPr lang="en-US" sz="2000" dirty="0" smtClean="0"/>
              <a:t>WMS with a simulated gas leak and fire. </a:t>
            </a:r>
          </a:p>
          <a:p>
            <a:pPr marL="285750" indent="-285750">
              <a:buFont typeface="Arial" panose="020B0604020202020204" pitchFamily="34" charset="0"/>
              <a:buChar char="•"/>
            </a:pPr>
            <a:r>
              <a:rPr lang="en-US" sz="2000" dirty="0" smtClean="0"/>
              <a:t>All students will evacuate to buses to test the emergency bus plan.</a:t>
            </a:r>
          </a:p>
          <a:p>
            <a:pPr marL="285750" indent="-285750">
              <a:buFont typeface="Arial" panose="020B0604020202020204" pitchFamily="34" charset="0"/>
              <a:buChar char="•"/>
            </a:pPr>
            <a:r>
              <a:rPr lang="en-US" sz="2000" dirty="0" smtClean="0"/>
              <a:t>4 classrooms of students will reunify at WHS. </a:t>
            </a:r>
          </a:p>
          <a:p>
            <a:pPr marL="285750" indent="-285750">
              <a:buFont typeface="Arial" panose="020B0604020202020204" pitchFamily="34" charset="0"/>
              <a:buChar char="•"/>
            </a:pPr>
            <a:r>
              <a:rPr lang="en-US" sz="2000" dirty="0" smtClean="0"/>
              <a:t>There will be numerous scenarios at each campus (WMS/WHS).</a:t>
            </a:r>
          </a:p>
          <a:p>
            <a:pPr marL="285750" indent="-285750">
              <a:buFont typeface="Arial" panose="020B0604020202020204" pitchFamily="34" charset="0"/>
              <a:buChar char="•"/>
            </a:pPr>
            <a:r>
              <a:rPr lang="en-US" sz="2000" dirty="0" smtClean="0"/>
              <a:t>Drill will end at 11AM followed by a debrief and critique.</a:t>
            </a:r>
          </a:p>
          <a:p>
            <a:pPr marL="285750" indent="-285750">
              <a:buFont typeface="Arial" panose="020B0604020202020204" pitchFamily="34" charset="0"/>
              <a:buChar char="•"/>
            </a:pPr>
            <a:r>
              <a:rPr lang="en-US" sz="2000" dirty="0" smtClean="0"/>
              <a:t>WMS students will be given lunch at WHS, then returned to WMS to reunite with their classes.  </a:t>
            </a:r>
            <a:endParaRPr lang="en-US" sz="2000" dirty="0"/>
          </a:p>
          <a:p>
            <a:endParaRPr lang="en-US" sz="2000" b="1" i="1" u="sng" dirty="0" smtClean="0"/>
          </a:p>
        </p:txBody>
      </p:sp>
      <p:sp>
        <p:nvSpPr>
          <p:cNvPr id="3" name="Rectangle 2"/>
          <p:cNvSpPr/>
          <p:nvPr/>
        </p:nvSpPr>
        <p:spPr>
          <a:xfrm>
            <a:off x="205945" y="1120599"/>
            <a:ext cx="9901881" cy="646331"/>
          </a:xfrm>
          <a:prstGeom prst="rect">
            <a:avLst/>
          </a:prstGeom>
        </p:spPr>
        <p:txBody>
          <a:bodyPr wrap="square">
            <a:spAutoFit/>
          </a:bodyPr>
          <a:lstStyle/>
          <a:p>
            <a:endParaRPr lang="en-US" dirty="0"/>
          </a:p>
          <a:p>
            <a:endParaRPr lang="en-US" dirty="0"/>
          </a:p>
        </p:txBody>
      </p:sp>
    </p:spTree>
    <p:extLst>
      <p:ext uri="{BB962C8B-B14F-4D97-AF65-F5344CB8AC3E}">
        <p14:creationId xmlns:p14="http://schemas.microsoft.com/office/powerpoint/2010/main" val="1353645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7094" y="917912"/>
            <a:ext cx="8987481" cy="5940088"/>
          </a:xfrm>
          <a:prstGeom prst="rect">
            <a:avLst/>
          </a:prstGeom>
        </p:spPr>
        <p:txBody>
          <a:bodyPr wrap="square">
            <a:spAutoFit/>
          </a:bodyPr>
          <a:lstStyle/>
          <a:p>
            <a:r>
              <a:rPr lang="en-US" sz="2000" b="1" i="1" u="sng" dirty="0" smtClean="0"/>
              <a:t>Urgent </a:t>
            </a:r>
            <a:r>
              <a:rPr lang="en-US" sz="2000" b="1" i="1" u="sng" dirty="0"/>
              <a:t>Repair Grant Program  </a:t>
            </a:r>
            <a:r>
              <a:rPr lang="en-US" sz="2000" dirty="0"/>
              <a:t>- </a:t>
            </a:r>
            <a:r>
              <a:rPr lang="en-US" sz="2000" dirty="0" smtClean="0"/>
              <a:t>The District was awarded just under $39k from the OSPI Urgent Repair Grant Program. These dollars were requested to replace the section of piping from Park Street to the buildings on the north side of the Middle School campus. This pipeline appears to be original to the schools auditorium, gym and CTE buildings.  Our department will also be doing some of the piping work to maximize these grant dollars and the benefit.</a:t>
            </a:r>
          </a:p>
          <a:p>
            <a:endParaRPr lang="en-US" sz="2000" u="sng" dirty="0"/>
          </a:p>
          <a:p>
            <a:r>
              <a:rPr lang="en-US" sz="2000" b="1" i="1" u="sng" dirty="0" smtClean="0"/>
              <a:t>Summer </a:t>
            </a:r>
            <a:r>
              <a:rPr lang="en-US" sz="2000" b="1" i="1" u="sng" dirty="0"/>
              <a:t>Planning </a:t>
            </a:r>
          </a:p>
          <a:p>
            <a:r>
              <a:rPr lang="en-US" sz="2000" dirty="0"/>
              <a:t>Hard to believe summer is </a:t>
            </a:r>
            <a:r>
              <a:rPr lang="en-US" sz="2000" dirty="0" smtClean="0"/>
              <a:t>just </a:t>
            </a:r>
            <a:r>
              <a:rPr lang="en-US" sz="2000" dirty="0"/>
              <a:t>around the corner. We have </a:t>
            </a:r>
            <a:r>
              <a:rPr lang="en-US" sz="2000" dirty="0" smtClean="0"/>
              <a:t>started </a:t>
            </a:r>
            <a:r>
              <a:rPr lang="en-US" sz="2000" dirty="0"/>
              <a:t>the summer maintenance </a:t>
            </a:r>
            <a:r>
              <a:rPr lang="en-US" sz="2000" dirty="0" smtClean="0"/>
              <a:t>planning list. A few major projects for the summer include roof work at WMS and WPS, exterior painting of the Green and Yellow Halls (inner school sections), exterior lighting upgrades, electrical panel upgrades at WMS, and some exterior work involving gutter replacement and masonry work at WMS.   </a:t>
            </a:r>
          </a:p>
          <a:p>
            <a:endParaRPr lang="en-US" sz="2000" b="1" i="1" u="sng" dirty="0" smtClean="0"/>
          </a:p>
          <a:p>
            <a:r>
              <a:rPr lang="en-US" sz="2000" b="1" i="1" u="sng" dirty="0" smtClean="0"/>
              <a:t>Solar </a:t>
            </a:r>
            <a:endParaRPr lang="en-US" sz="2000" b="1" i="1" u="sng" dirty="0"/>
          </a:p>
          <a:p>
            <a:r>
              <a:rPr lang="en-US" sz="2000" dirty="0" smtClean="0"/>
              <a:t>Mechanical permits are issued. We will wait until spring to foundation footings. Once in, we can start building the frame for the system and move forward on the assembly.  </a:t>
            </a:r>
            <a:endParaRPr lang="en-US" sz="2000" dirty="0"/>
          </a:p>
          <a:p>
            <a:endParaRPr lang="en-US" sz="2000" b="1" i="1" u="sng" dirty="0" smtClean="0"/>
          </a:p>
          <a:p>
            <a:endParaRPr lang="en-US" sz="2000" u="sng" dirty="0"/>
          </a:p>
        </p:txBody>
      </p:sp>
      <p:sp>
        <p:nvSpPr>
          <p:cNvPr id="2" name="Rectangle 1"/>
          <p:cNvSpPr/>
          <p:nvPr/>
        </p:nvSpPr>
        <p:spPr>
          <a:xfrm>
            <a:off x="203894" y="262645"/>
            <a:ext cx="2881366" cy="558743"/>
          </a:xfrm>
          <a:prstGeom prst="rect">
            <a:avLst/>
          </a:prstGeom>
        </p:spPr>
        <p:txBody>
          <a:bodyPr wrap="none">
            <a:spAutoFit/>
          </a:bodyPr>
          <a:lstStyle/>
          <a:p>
            <a:pPr>
              <a:lnSpc>
                <a:spcPct val="115000"/>
              </a:lnSpc>
            </a:pPr>
            <a:r>
              <a:rPr lang="en-US" sz="2800" i="1" dirty="0">
                <a:latin typeface="Calibri" panose="020F0502020204030204" pitchFamily="34" charset="0"/>
                <a:ea typeface="Calibri" panose="020F0502020204030204" pitchFamily="34" charset="0"/>
                <a:cs typeface="Times New Roman" panose="02020603050405020304" pitchFamily="18" charset="0"/>
              </a:rPr>
              <a:t>FACILITIES REPORT</a:t>
            </a:r>
          </a:p>
        </p:txBody>
      </p:sp>
    </p:spTree>
    <p:extLst>
      <p:ext uri="{BB962C8B-B14F-4D97-AF65-F5344CB8AC3E}">
        <p14:creationId xmlns:p14="http://schemas.microsoft.com/office/powerpoint/2010/main" val="1224273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9036" y="821387"/>
            <a:ext cx="11247101" cy="4351338"/>
          </a:xfrm>
        </p:spPr>
        <p:txBody>
          <a:bodyPr>
            <a:noAutofit/>
          </a:bodyPr>
          <a:lstStyle/>
          <a:p>
            <a:pPr>
              <a:lnSpc>
                <a:spcPct val="100000"/>
              </a:lnSpc>
            </a:pPr>
            <a:r>
              <a:rPr lang="en-US" sz="2000" b="1" i="1" u="sng" dirty="0"/>
              <a:t>Earthquake Survey </a:t>
            </a:r>
            <a:r>
              <a:rPr lang="en-US" sz="2000" dirty="0"/>
              <a:t>Woodland School District is participating </a:t>
            </a:r>
            <a:r>
              <a:rPr lang="en-US" sz="2000" dirty="0" smtClean="0"/>
              <a:t>in the Washington </a:t>
            </a:r>
            <a:r>
              <a:rPr lang="en-US" sz="2000" dirty="0"/>
              <a:t>State School Seismic Safety Project (SSSP</a:t>
            </a:r>
            <a:r>
              <a:rPr lang="en-US" sz="2000" dirty="0" smtClean="0"/>
              <a:t>).  </a:t>
            </a:r>
            <a:r>
              <a:rPr lang="en-US" sz="2000" dirty="0"/>
              <a:t>This program is led by the Department of Natural Resources’ (DNR) Washington Geological Survey (WGS). This is a statewide project to evaluate how Washington public school buildings could be affected by earthquake shaking. The best part is this project is funded by the Washington State Legislature. </a:t>
            </a:r>
            <a:r>
              <a:rPr lang="en-US" sz="2000" dirty="0" smtClean="0"/>
              <a:t>Schools participating </a:t>
            </a:r>
            <a:r>
              <a:rPr lang="en-US" sz="2000" dirty="0"/>
              <a:t>in the program include </a:t>
            </a:r>
            <a:r>
              <a:rPr lang="en-US" sz="2000" dirty="0" smtClean="0"/>
              <a:t>WMS, </a:t>
            </a:r>
            <a:r>
              <a:rPr lang="en-US" sz="2000" dirty="0"/>
              <a:t>CES and the Yale School. We are in the preliminary </a:t>
            </a:r>
            <a:r>
              <a:rPr lang="en-US" sz="2000" dirty="0" smtClean="0"/>
              <a:t>steps </a:t>
            </a:r>
            <a:r>
              <a:rPr lang="en-US" sz="2000" dirty="0"/>
              <a:t>of this study and have sent DNR electronic copies of our </a:t>
            </a:r>
            <a:r>
              <a:rPr lang="en-US" sz="2000" dirty="0" smtClean="0"/>
              <a:t>school drawings. DNR completed Phase </a:t>
            </a:r>
            <a:r>
              <a:rPr lang="en-US" sz="2000" dirty="0"/>
              <a:t>1 of this project </a:t>
            </a:r>
            <a:r>
              <a:rPr lang="en-US" sz="2000" dirty="0" smtClean="0"/>
              <a:t>last </a:t>
            </a:r>
            <a:r>
              <a:rPr lang="en-US" sz="2000" dirty="0"/>
              <a:t>year for 222 school buildings throughout Washington State. The assessment consists of two parts: (1) a seismic site class evaluation of soil conditions, and (2) detailed inspections of the exterior and interior of the buildings by a licensed </a:t>
            </a:r>
            <a:r>
              <a:rPr lang="en-US" sz="2000" dirty="0" smtClean="0"/>
              <a:t>structural engineer. </a:t>
            </a:r>
            <a:endParaRPr lang="en-US" sz="2000" b="1" i="1" u="sng" dirty="0" smtClean="0"/>
          </a:p>
          <a:p>
            <a:pPr>
              <a:lnSpc>
                <a:spcPct val="100000"/>
              </a:lnSpc>
            </a:pPr>
            <a:r>
              <a:rPr lang="en-US" sz="2000" b="1" i="1" u="sng" dirty="0" smtClean="0"/>
              <a:t>Unpleasant </a:t>
            </a:r>
            <a:r>
              <a:rPr lang="en-US" sz="2000" b="1" i="1" u="sng" dirty="0"/>
              <a:t>Odor </a:t>
            </a:r>
            <a:r>
              <a:rPr lang="en-US" sz="2000" b="1" i="1" u="sng" dirty="0" smtClean="0"/>
              <a:t>WHS </a:t>
            </a:r>
            <a:r>
              <a:rPr lang="en-US" sz="2000" dirty="0" smtClean="0"/>
              <a:t> We </a:t>
            </a:r>
            <a:r>
              <a:rPr lang="en-US" sz="2000" dirty="0"/>
              <a:t>have been struggling to find the source of a </a:t>
            </a:r>
            <a:r>
              <a:rPr lang="en-US" sz="2000" dirty="0" smtClean="0"/>
              <a:t>foul </a:t>
            </a:r>
            <a:r>
              <a:rPr lang="en-US" sz="2000" dirty="0"/>
              <a:t>odor </a:t>
            </a:r>
            <a:r>
              <a:rPr lang="en-US" sz="2000" dirty="0" smtClean="0"/>
              <a:t>at </a:t>
            </a:r>
            <a:r>
              <a:rPr lang="en-US" sz="2000" dirty="0"/>
              <a:t>WHS in the main hallway north </a:t>
            </a:r>
            <a:r>
              <a:rPr lang="en-US" sz="2000" dirty="0" smtClean="0"/>
              <a:t>end. The odor would come and go at random intervals, which made troubleshooting the problem very difficult. We were finally able to track it down </a:t>
            </a:r>
            <a:r>
              <a:rPr lang="en-US" sz="2000" dirty="0"/>
              <a:t>to a </a:t>
            </a:r>
            <a:r>
              <a:rPr lang="en-US" sz="2000" dirty="0" smtClean="0"/>
              <a:t>sink </a:t>
            </a:r>
            <a:r>
              <a:rPr lang="en-US" sz="2000" dirty="0"/>
              <a:t>in </a:t>
            </a:r>
            <a:r>
              <a:rPr lang="en-US" sz="2000" dirty="0" smtClean="0"/>
              <a:t>a small room </a:t>
            </a:r>
            <a:r>
              <a:rPr lang="en-US" sz="2000" dirty="0"/>
              <a:t>not normally </a:t>
            </a:r>
            <a:r>
              <a:rPr lang="en-US" sz="2000" dirty="0" smtClean="0"/>
              <a:t>occupied (Green Room). As the room became negative in pressure (HVAC control), the sewer gas would exit the sink drain and go through the air, return back to the air handler and discharge to the hallway. Normally, a running air compressor kept this trap full; but around 1 year ago the compressor was shut off, which was the source of the problem causing the sink trap to empty. </a:t>
            </a:r>
          </a:p>
        </p:txBody>
      </p:sp>
      <p:sp>
        <p:nvSpPr>
          <p:cNvPr id="2" name="Rectangle 1"/>
          <p:cNvSpPr/>
          <p:nvPr/>
        </p:nvSpPr>
        <p:spPr>
          <a:xfrm>
            <a:off x="349036" y="262644"/>
            <a:ext cx="3642393" cy="558743"/>
          </a:xfrm>
          <a:prstGeom prst="rect">
            <a:avLst/>
          </a:prstGeom>
        </p:spPr>
        <p:txBody>
          <a:bodyPr wrap="square">
            <a:spAutoFit/>
          </a:bodyPr>
          <a:lstStyle/>
          <a:p>
            <a:pPr>
              <a:lnSpc>
                <a:spcPct val="115000"/>
              </a:lnSpc>
            </a:pPr>
            <a:r>
              <a:rPr lang="en-US" sz="2800" i="1" dirty="0">
                <a:latin typeface="Calibri" panose="020F0502020204030204" pitchFamily="34" charset="0"/>
                <a:ea typeface="Calibri" panose="020F0502020204030204" pitchFamily="34" charset="0"/>
                <a:cs typeface="Times New Roman" panose="02020603050405020304" pitchFamily="18" charset="0"/>
              </a:rPr>
              <a:t>FACILITIES REPORT</a:t>
            </a:r>
          </a:p>
        </p:txBody>
      </p:sp>
    </p:spTree>
    <p:extLst>
      <p:ext uri="{BB962C8B-B14F-4D97-AF65-F5344CB8AC3E}">
        <p14:creationId xmlns:p14="http://schemas.microsoft.com/office/powerpoint/2010/main" val="2657914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51" y="233320"/>
            <a:ext cx="3667897" cy="433945"/>
          </a:xfrm>
        </p:spPr>
        <p:txBody>
          <a:bodyPr>
            <a:noAutofit/>
          </a:bodyPr>
          <a:lstStyle/>
          <a:p>
            <a:r>
              <a:rPr lang="en-US" sz="2800" i="1" dirty="0">
                <a:latin typeface="Calibri" panose="020F0502020204030204" pitchFamily="34" charset="0"/>
                <a:ea typeface="Calibri" panose="020F0502020204030204" pitchFamily="34" charset="0"/>
                <a:cs typeface="Times New Roman" panose="02020603050405020304" pitchFamily="18" charset="0"/>
              </a:rPr>
              <a:t>FACILITIES </a:t>
            </a:r>
            <a:r>
              <a:rPr lang="en-US" sz="2800" i="1" dirty="0" smtClean="0">
                <a:latin typeface="Calibri" panose="020F0502020204030204" pitchFamily="34" charset="0"/>
                <a:ea typeface="Calibri" panose="020F0502020204030204" pitchFamily="34" charset="0"/>
                <a:cs typeface="Times New Roman" panose="02020603050405020304" pitchFamily="18" charset="0"/>
              </a:rPr>
              <a:t>REPORT</a:t>
            </a:r>
            <a:endParaRPr lang="en-US" sz="2800" dirty="0"/>
          </a:p>
        </p:txBody>
      </p:sp>
      <p:sp>
        <p:nvSpPr>
          <p:cNvPr id="3" name="Content Placeholder 2"/>
          <p:cNvSpPr>
            <a:spLocks noGrp="1"/>
          </p:cNvSpPr>
          <p:nvPr>
            <p:ph idx="1"/>
          </p:nvPr>
        </p:nvSpPr>
        <p:spPr>
          <a:xfrm>
            <a:off x="483973" y="1026555"/>
            <a:ext cx="10515600" cy="4351338"/>
          </a:xfrm>
        </p:spPr>
        <p:txBody>
          <a:bodyPr>
            <a:normAutofit/>
          </a:bodyPr>
          <a:lstStyle/>
          <a:p>
            <a:pPr>
              <a:lnSpc>
                <a:spcPct val="100000"/>
              </a:lnSpc>
            </a:pPr>
            <a:r>
              <a:rPr lang="en-US" sz="2000" b="1" i="1" u="sng" dirty="0" smtClean="0"/>
              <a:t>Security </a:t>
            </a:r>
            <a:r>
              <a:rPr lang="en-US" sz="2000" b="1" i="1" u="sng" dirty="0"/>
              <a:t>Cameras</a:t>
            </a:r>
            <a:r>
              <a:rPr lang="en-US" sz="2000" dirty="0"/>
              <a:t>  A review of all security cameras at WHS have identified that a large percentage of the cameras have some level of maintenance required. This includes focusing </a:t>
            </a:r>
            <a:r>
              <a:rPr lang="en-US" sz="2000" dirty="0" smtClean="0"/>
              <a:t>issues and </a:t>
            </a:r>
            <a:r>
              <a:rPr lang="en-US" sz="2000" dirty="0"/>
              <a:t>aiming of the </a:t>
            </a:r>
            <a:r>
              <a:rPr lang="en-US" sz="2000" dirty="0" smtClean="0"/>
              <a:t>cameras. </a:t>
            </a:r>
            <a:r>
              <a:rPr lang="en-US" sz="2000" dirty="0"/>
              <a:t>S</a:t>
            </a:r>
            <a:r>
              <a:rPr lang="en-US" sz="2000" dirty="0" smtClean="0"/>
              <a:t>ome </a:t>
            </a:r>
            <a:r>
              <a:rPr lang="en-US" sz="2000" dirty="0"/>
              <a:t>of the cameras have a yellow hue that may be associated with </a:t>
            </a:r>
            <a:r>
              <a:rPr lang="en-US" sz="2000" dirty="0" smtClean="0"/>
              <a:t>imminent failure</a:t>
            </a:r>
            <a:r>
              <a:rPr lang="en-US" sz="2000" dirty="0"/>
              <a:t>. We will contact the OEM to see what our options are for these </a:t>
            </a:r>
            <a:r>
              <a:rPr lang="en-US" sz="2000" dirty="0" smtClean="0"/>
              <a:t>issues, </a:t>
            </a:r>
            <a:r>
              <a:rPr lang="en-US" sz="2000" dirty="0"/>
              <a:t>and add this work to our Spring </a:t>
            </a:r>
            <a:r>
              <a:rPr lang="en-US" sz="2000" dirty="0" smtClean="0"/>
              <a:t>Break and summer work </a:t>
            </a:r>
            <a:r>
              <a:rPr lang="en-US" sz="2000" dirty="0"/>
              <a:t>list. </a:t>
            </a:r>
          </a:p>
          <a:p>
            <a:pPr>
              <a:lnSpc>
                <a:spcPct val="100000"/>
              </a:lnSpc>
            </a:pPr>
            <a:r>
              <a:rPr lang="en-US" sz="2000" b="1" i="1" u="sng" dirty="0"/>
              <a:t>Annual </a:t>
            </a:r>
            <a:r>
              <a:rPr lang="en-US" sz="2000" b="1" i="1" u="sng" dirty="0" smtClean="0"/>
              <a:t>Compliance Reports</a:t>
            </a:r>
            <a:r>
              <a:rPr lang="en-US" sz="2000" dirty="0" smtClean="0"/>
              <a:t>  </a:t>
            </a:r>
            <a:r>
              <a:rPr lang="en-US" sz="2000" dirty="0"/>
              <a:t>Completed annual compliance reports for the Southwest Clean Air Agency, Department of Health  and the </a:t>
            </a:r>
            <a:r>
              <a:rPr lang="en-US" sz="2000" dirty="0" smtClean="0"/>
              <a:t>City </a:t>
            </a:r>
            <a:r>
              <a:rPr lang="en-US" sz="2000" dirty="0"/>
              <a:t>of Woodland. This included annual backflow device checks, draining and winterizing exterior fire systems, annual emissions (stack testing), boiler inspections and </a:t>
            </a:r>
            <a:r>
              <a:rPr lang="en-US" sz="2000" dirty="0" smtClean="0"/>
              <a:t>the Yale </a:t>
            </a:r>
            <a:r>
              <a:rPr lang="en-US" sz="2000" dirty="0"/>
              <a:t>septic </a:t>
            </a:r>
            <a:r>
              <a:rPr lang="en-US" sz="2000" dirty="0" smtClean="0"/>
              <a:t>operations </a:t>
            </a:r>
            <a:r>
              <a:rPr lang="en-US" sz="2000" dirty="0"/>
              <a:t>and maintenance </a:t>
            </a:r>
            <a:r>
              <a:rPr lang="en-US" sz="2000" dirty="0" smtClean="0"/>
              <a:t>report.    </a:t>
            </a:r>
            <a:endParaRPr lang="en-US" sz="2000" dirty="0"/>
          </a:p>
          <a:p>
            <a:endParaRPr lang="en-US" sz="2000" dirty="0"/>
          </a:p>
        </p:txBody>
      </p:sp>
    </p:spTree>
    <p:extLst>
      <p:ext uri="{BB962C8B-B14F-4D97-AF65-F5344CB8AC3E}">
        <p14:creationId xmlns:p14="http://schemas.microsoft.com/office/powerpoint/2010/main" val="276302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smtClean="0"/>
              <a:t>FACILITY CHARTS – </a:t>
            </a:r>
            <a:r>
              <a:rPr lang="en-US" sz="2400" i="1" dirty="0" smtClean="0"/>
              <a:t>POWER COST AND WORK ORDER STATUS</a:t>
            </a:r>
            <a:endParaRPr lang="en-US" sz="2400" i="1" dirty="0"/>
          </a:p>
        </p:txBody>
      </p:sp>
      <p:pic>
        <p:nvPicPr>
          <p:cNvPr id="5" name="Picture 4"/>
          <p:cNvPicPr>
            <a:picLocks noChangeAspect="1"/>
          </p:cNvPicPr>
          <p:nvPr/>
        </p:nvPicPr>
        <p:blipFill>
          <a:blip r:embed="rId2"/>
          <a:stretch>
            <a:fillRect/>
          </a:stretch>
        </p:blipFill>
        <p:spPr>
          <a:xfrm>
            <a:off x="387439" y="1059689"/>
            <a:ext cx="6516123" cy="4731511"/>
          </a:xfrm>
          <a:prstGeom prst="rect">
            <a:avLst/>
          </a:prstGeom>
        </p:spPr>
      </p:pic>
      <p:pic>
        <p:nvPicPr>
          <p:cNvPr id="7" name="Picture 6"/>
          <p:cNvPicPr>
            <a:picLocks noChangeAspect="1"/>
          </p:cNvPicPr>
          <p:nvPr/>
        </p:nvPicPr>
        <p:blipFill>
          <a:blip r:embed="rId3"/>
          <a:stretch>
            <a:fillRect/>
          </a:stretch>
        </p:blipFill>
        <p:spPr>
          <a:xfrm>
            <a:off x="7224838" y="1935426"/>
            <a:ext cx="4678838" cy="3023751"/>
          </a:xfrm>
          <a:prstGeom prst="rect">
            <a:avLst/>
          </a:prstGeom>
        </p:spPr>
      </p:pic>
    </p:spTree>
    <p:extLst>
      <p:ext uri="{BB962C8B-B14F-4D97-AF65-F5344CB8AC3E}">
        <p14:creationId xmlns:p14="http://schemas.microsoft.com/office/powerpoint/2010/main" val="407893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001"/>
            <a:ext cx="10515600" cy="626548"/>
          </a:xfrm>
        </p:spPr>
        <p:txBody>
          <a:bodyPr>
            <a:noAutofit/>
          </a:bodyPr>
          <a:lstStyle/>
          <a:p>
            <a:r>
              <a:rPr lang="en-US" sz="2400" b="1" dirty="0" smtClean="0"/>
              <a:t>FACILITY CHARTS – </a:t>
            </a:r>
            <a:br>
              <a:rPr lang="en-US" sz="2400" b="1" dirty="0" smtClean="0"/>
            </a:br>
            <a:r>
              <a:rPr lang="en-US" sz="2400" b="1" dirty="0" smtClean="0"/>
              <a:t>WATER USAGE</a:t>
            </a:r>
            <a:br>
              <a:rPr lang="en-US" sz="2400" b="1" dirty="0" smtClean="0"/>
            </a:br>
            <a:r>
              <a:rPr lang="en-US" sz="2400" i="1" dirty="0" smtClean="0"/>
              <a:t>WHS, NFE, WMS, CES</a:t>
            </a:r>
            <a:endParaRPr lang="en-US" sz="2400" i="1" dirty="0"/>
          </a:p>
        </p:txBody>
      </p:sp>
      <p:sp>
        <p:nvSpPr>
          <p:cNvPr id="3" name="TextBox 2"/>
          <p:cNvSpPr txBox="1"/>
          <p:nvPr/>
        </p:nvSpPr>
        <p:spPr>
          <a:xfrm>
            <a:off x="8237974" y="139190"/>
            <a:ext cx="3509183" cy="954107"/>
          </a:xfrm>
          <a:prstGeom prst="rect">
            <a:avLst/>
          </a:prstGeom>
          <a:noFill/>
          <a:ln>
            <a:solidFill>
              <a:schemeClr val="bg1">
                <a:lumMod val="65000"/>
              </a:schemeClr>
            </a:solidFill>
          </a:ln>
        </p:spPr>
        <p:txBody>
          <a:bodyPr wrap="square" rtlCol="0">
            <a:spAutoFit/>
          </a:bodyPr>
          <a:lstStyle/>
          <a:p>
            <a:pPr algn="ctr"/>
            <a:r>
              <a:rPr lang="en-US" sz="1400" i="1" u="sng" dirty="0" smtClean="0"/>
              <a:t>Note</a:t>
            </a:r>
          </a:p>
          <a:p>
            <a:pPr algn="ctr"/>
            <a:r>
              <a:rPr lang="en-US" sz="1400" i="1" dirty="0" smtClean="0"/>
              <a:t>Water charts are updated every two</a:t>
            </a:r>
          </a:p>
          <a:p>
            <a:pPr algn="ctr"/>
            <a:r>
              <a:rPr lang="en-US" sz="1400" i="1" dirty="0"/>
              <a:t>m</a:t>
            </a:r>
            <a:r>
              <a:rPr lang="en-US" sz="1400" i="1" dirty="0" smtClean="0"/>
              <a:t>onths</a:t>
            </a:r>
            <a:r>
              <a:rPr lang="en-US" sz="1400" i="1" dirty="0"/>
              <a:t>.</a:t>
            </a:r>
            <a:r>
              <a:rPr lang="en-US" sz="1400" i="1" dirty="0" smtClean="0"/>
              <a:t> Next update to these charts in March 2020</a:t>
            </a:r>
            <a:endParaRPr lang="en-US" sz="1400" i="1" dirty="0"/>
          </a:p>
        </p:txBody>
      </p:sp>
      <p:sp>
        <p:nvSpPr>
          <p:cNvPr id="13" name="TextBox 12"/>
          <p:cNvSpPr txBox="1"/>
          <p:nvPr/>
        </p:nvSpPr>
        <p:spPr>
          <a:xfrm flipH="1">
            <a:off x="4043818" y="4070410"/>
            <a:ext cx="3872715" cy="1815882"/>
          </a:xfrm>
          <a:prstGeom prst="rect">
            <a:avLst/>
          </a:prstGeom>
          <a:noFill/>
        </p:spPr>
        <p:txBody>
          <a:bodyPr wrap="square" rtlCol="0">
            <a:spAutoFit/>
          </a:bodyPr>
          <a:lstStyle/>
          <a:p>
            <a:pPr algn="ctr"/>
            <a:r>
              <a:rPr lang="en-US" sz="1600" i="1" dirty="0" smtClean="0"/>
              <a:t>The WMS chart has been reconfigured to include the following 7 meters: 755 Park high and low flow, BO and Team High, PIT house, bus barn, athletic field and DO. All of these meters are totaled on the WMS graph, but each data point is recorded separately to aid in identifying leaks. </a:t>
            </a:r>
            <a:endParaRPr lang="en-US" sz="1600" i="1" dirty="0"/>
          </a:p>
        </p:txBody>
      </p:sp>
      <p:cxnSp>
        <p:nvCxnSpPr>
          <p:cNvPr id="14" name="Straight Arrow Connector 13"/>
          <p:cNvCxnSpPr/>
          <p:nvPr/>
        </p:nvCxnSpPr>
        <p:spPr>
          <a:xfrm>
            <a:off x="11044989" y="2028497"/>
            <a:ext cx="316893" cy="40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8237974" y="3896497"/>
            <a:ext cx="3509183" cy="2372784"/>
          </a:xfrm>
          <a:prstGeom prst="rect">
            <a:avLst/>
          </a:prstGeom>
        </p:spPr>
      </p:pic>
      <p:pic>
        <p:nvPicPr>
          <p:cNvPr id="8" name="Picture 7"/>
          <p:cNvPicPr>
            <a:picLocks noChangeAspect="1"/>
          </p:cNvPicPr>
          <p:nvPr/>
        </p:nvPicPr>
        <p:blipFill>
          <a:blip r:embed="rId3"/>
          <a:stretch>
            <a:fillRect/>
          </a:stretch>
        </p:blipFill>
        <p:spPr>
          <a:xfrm>
            <a:off x="8237974" y="1239666"/>
            <a:ext cx="3509183" cy="2379448"/>
          </a:xfrm>
          <a:prstGeom prst="rect">
            <a:avLst/>
          </a:prstGeom>
        </p:spPr>
      </p:pic>
      <p:pic>
        <p:nvPicPr>
          <p:cNvPr id="16" name="Picture 15"/>
          <p:cNvPicPr>
            <a:picLocks noChangeAspect="1"/>
          </p:cNvPicPr>
          <p:nvPr/>
        </p:nvPicPr>
        <p:blipFill>
          <a:blip r:embed="rId4"/>
          <a:stretch>
            <a:fillRect/>
          </a:stretch>
        </p:blipFill>
        <p:spPr>
          <a:xfrm>
            <a:off x="4082985" y="1093297"/>
            <a:ext cx="3732578" cy="2672186"/>
          </a:xfrm>
          <a:prstGeom prst="rect">
            <a:avLst/>
          </a:prstGeom>
        </p:spPr>
      </p:pic>
      <p:pic>
        <p:nvPicPr>
          <p:cNvPr id="18" name="Picture 17"/>
          <p:cNvPicPr>
            <a:picLocks noChangeAspect="1"/>
          </p:cNvPicPr>
          <p:nvPr/>
        </p:nvPicPr>
        <p:blipFill>
          <a:blip r:embed="rId5"/>
          <a:stretch>
            <a:fillRect/>
          </a:stretch>
        </p:blipFill>
        <p:spPr>
          <a:xfrm>
            <a:off x="192703" y="1214823"/>
            <a:ext cx="3467870" cy="2379448"/>
          </a:xfrm>
          <a:prstGeom prst="rect">
            <a:avLst/>
          </a:prstGeom>
        </p:spPr>
      </p:pic>
      <p:pic>
        <p:nvPicPr>
          <p:cNvPr id="20" name="Picture 19"/>
          <p:cNvPicPr>
            <a:picLocks noChangeAspect="1"/>
          </p:cNvPicPr>
          <p:nvPr/>
        </p:nvPicPr>
        <p:blipFill>
          <a:blip r:embed="rId6"/>
          <a:stretch>
            <a:fillRect/>
          </a:stretch>
        </p:blipFill>
        <p:spPr>
          <a:xfrm>
            <a:off x="130898" y="3959650"/>
            <a:ext cx="3591480" cy="2452718"/>
          </a:xfrm>
          <a:prstGeom prst="rect">
            <a:avLst/>
          </a:prstGeom>
        </p:spPr>
      </p:pic>
    </p:spTree>
    <p:extLst>
      <p:ext uri="{BB962C8B-B14F-4D97-AF65-F5344CB8AC3E}">
        <p14:creationId xmlns:p14="http://schemas.microsoft.com/office/powerpoint/2010/main" val="1695958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350" y="86132"/>
            <a:ext cx="10515600" cy="576649"/>
          </a:xfrm>
        </p:spPr>
        <p:txBody>
          <a:bodyPr>
            <a:normAutofit/>
          </a:bodyPr>
          <a:lstStyle/>
          <a:p>
            <a:r>
              <a:rPr lang="en-US" sz="2400" dirty="0" smtClean="0"/>
              <a:t>Safety Summary (December and January)  </a:t>
            </a:r>
            <a:endParaRPr lang="en-US" sz="2400" dirty="0"/>
          </a:p>
        </p:txBody>
      </p:sp>
      <p:sp>
        <p:nvSpPr>
          <p:cNvPr id="4" name="Rectangle 3"/>
          <p:cNvSpPr/>
          <p:nvPr/>
        </p:nvSpPr>
        <p:spPr>
          <a:xfrm>
            <a:off x="628650" y="778112"/>
            <a:ext cx="9525000" cy="6986528"/>
          </a:xfrm>
          <a:prstGeom prst="rect">
            <a:avLst/>
          </a:prstGeom>
        </p:spPr>
        <p:txBody>
          <a:bodyPr wrap="square">
            <a:spAutoFit/>
          </a:bodyPr>
          <a:lstStyle/>
          <a:p>
            <a:r>
              <a:rPr lang="en-US" sz="1600" dirty="0" smtClean="0"/>
              <a:t> </a:t>
            </a:r>
            <a:r>
              <a:rPr lang="en-US" sz="1600" u="sng" dirty="0" smtClean="0"/>
              <a:t>Staff Accidents/Incidents (13)</a:t>
            </a:r>
            <a:endParaRPr lang="en-US" sz="1600" u="sng" dirty="0"/>
          </a:p>
          <a:p>
            <a:r>
              <a:rPr lang="en-US" sz="1600" dirty="0" smtClean="0"/>
              <a:t>CES-Employee strained back when throwing garbage bag in dumpster</a:t>
            </a:r>
          </a:p>
          <a:p>
            <a:r>
              <a:rPr lang="en-US" sz="1600" dirty="0" smtClean="0"/>
              <a:t>NFE-Student bent employees finger backwards when trying to de-escalate </a:t>
            </a:r>
          </a:p>
          <a:p>
            <a:r>
              <a:rPr lang="en-US" sz="1600" dirty="0" smtClean="0"/>
              <a:t>WMS-Employee strained left side while positioning herself to protect student from injury </a:t>
            </a:r>
          </a:p>
          <a:p>
            <a:r>
              <a:rPr lang="en-US" sz="1600" dirty="0" smtClean="0"/>
              <a:t>WMS-Employee suffered mental and physical stress when trying to calm student</a:t>
            </a:r>
          </a:p>
          <a:p>
            <a:r>
              <a:rPr lang="en-US" sz="1600" dirty="0" smtClean="0"/>
              <a:t>WHS- Employee twisted knee while walking down stairs </a:t>
            </a:r>
          </a:p>
          <a:p>
            <a:r>
              <a:rPr lang="en-US" sz="1600" dirty="0" smtClean="0"/>
              <a:t>CES-Student threw block at employees head, cut/laceration </a:t>
            </a:r>
          </a:p>
          <a:p>
            <a:r>
              <a:rPr lang="en-US" sz="1600" dirty="0" smtClean="0"/>
              <a:t>Yale-Employee slipped in slush, strained back</a:t>
            </a:r>
          </a:p>
          <a:p>
            <a:r>
              <a:rPr lang="en-US" sz="1600" dirty="0" smtClean="0"/>
              <a:t>WMS-Employee slipped in apple sauce, strained knee  </a:t>
            </a:r>
          </a:p>
          <a:p>
            <a:r>
              <a:rPr lang="en-US" sz="1600" dirty="0" smtClean="0"/>
              <a:t>CES-Student threw train engine striking employee in head, no injury reported</a:t>
            </a:r>
          </a:p>
          <a:p>
            <a:r>
              <a:rPr lang="en-US" sz="1600" dirty="0" smtClean="0"/>
              <a:t>CES-Student bent employees finger backwards, sprained finger </a:t>
            </a:r>
          </a:p>
          <a:p>
            <a:r>
              <a:rPr lang="en-US" sz="1600" dirty="0" smtClean="0"/>
              <a:t>CES-Student hit and kicked employee during de-escalation</a:t>
            </a:r>
          </a:p>
          <a:p>
            <a:r>
              <a:rPr lang="en-US" sz="1600" dirty="0" smtClean="0"/>
              <a:t>NFE–Student stabbed employee with pencil, laceration </a:t>
            </a:r>
          </a:p>
          <a:p>
            <a:r>
              <a:rPr lang="en-US" sz="1600" dirty="0" smtClean="0"/>
              <a:t>CES– Student pulled hair of employee causing neck injury</a:t>
            </a:r>
          </a:p>
          <a:p>
            <a:r>
              <a:rPr lang="en-US" sz="1600" dirty="0" smtClean="0"/>
              <a:t> </a:t>
            </a:r>
          </a:p>
          <a:p>
            <a:r>
              <a:rPr lang="en-US" sz="1600" u="sng" dirty="0" smtClean="0"/>
              <a:t>Student Accidents/Injuries (7) </a:t>
            </a:r>
          </a:p>
          <a:p>
            <a:r>
              <a:rPr lang="en-US" sz="1600" dirty="0" smtClean="0"/>
              <a:t>WHS-Student suffered concussion when ball hit her head, kick by another student </a:t>
            </a:r>
          </a:p>
          <a:p>
            <a:r>
              <a:rPr lang="en-US" sz="1600" dirty="0" smtClean="0"/>
              <a:t>WMS-Student rolled ankle while playing basketball, bruise </a:t>
            </a:r>
          </a:p>
          <a:p>
            <a:r>
              <a:rPr lang="en-US" sz="1600" dirty="0" smtClean="0"/>
              <a:t>WMS-Student was hit in head and left side of face during fight </a:t>
            </a:r>
          </a:p>
          <a:p>
            <a:r>
              <a:rPr lang="en-US" sz="1600" dirty="0" smtClean="0"/>
              <a:t>WMS-Student dropped weight on foot, bruise</a:t>
            </a:r>
          </a:p>
          <a:p>
            <a:r>
              <a:rPr lang="en-US" sz="1600" dirty="0" smtClean="0"/>
              <a:t>WHS-Student tripped and broke two front teeth</a:t>
            </a:r>
          </a:p>
          <a:p>
            <a:r>
              <a:rPr lang="en-US" sz="1600" dirty="0" smtClean="0"/>
              <a:t>WMS-During wrestling, student hit head on mat, concussion </a:t>
            </a:r>
          </a:p>
          <a:p>
            <a:r>
              <a:rPr lang="en-US" sz="1600" dirty="0" smtClean="0"/>
              <a:t>WHS-Student was tripped during lay up and hit the floor with her head </a:t>
            </a:r>
          </a:p>
          <a:p>
            <a:r>
              <a:rPr lang="en-US" sz="1600" dirty="0" smtClean="0"/>
              <a:t> </a:t>
            </a:r>
          </a:p>
          <a:p>
            <a:endParaRPr lang="en-US" sz="1600" dirty="0" smtClean="0"/>
          </a:p>
          <a:p>
            <a:r>
              <a:rPr lang="en-US" sz="1600" dirty="0" smtClean="0"/>
              <a:t> </a:t>
            </a:r>
          </a:p>
          <a:p>
            <a:r>
              <a:rPr lang="en-US" sz="1600" dirty="0" smtClean="0"/>
              <a:t> </a:t>
            </a:r>
            <a:endParaRPr lang="en-US" sz="1600" dirty="0"/>
          </a:p>
        </p:txBody>
      </p:sp>
    </p:spTree>
    <p:extLst>
      <p:ext uri="{BB962C8B-B14F-4D97-AF65-F5344CB8AC3E}">
        <p14:creationId xmlns:p14="http://schemas.microsoft.com/office/powerpoint/2010/main" val="1695061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5" name="TextBox 4"/>
          <p:cNvSpPr txBox="1"/>
          <p:nvPr/>
        </p:nvSpPr>
        <p:spPr>
          <a:xfrm>
            <a:off x="73109" y="104055"/>
            <a:ext cx="2211311" cy="461665"/>
          </a:xfrm>
          <a:prstGeom prst="rect">
            <a:avLst/>
          </a:prstGeom>
          <a:noFill/>
        </p:spPr>
        <p:txBody>
          <a:bodyPr wrap="none" rtlCol="0">
            <a:spAutoFit/>
          </a:bodyPr>
          <a:lstStyle/>
          <a:p>
            <a:r>
              <a:rPr lang="en-US" sz="2400" i="1" dirty="0" smtClean="0"/>
              <a:t>SAFETY  CHARTS</a:t>
            </a:r>
            <a:endParaRPr lang="en-US" sz="2400" i="1" dirty="0"/>
          </a:p>
        </p:txBody>
      </p:sp>
      <p:pic>
        <p:nvPicPr>
          <p:cNvPr id="3" name="Picture 2"/>
          <p:cNvPicPr>
            <a:picLocks noChangeAspect="1"/>
          </p:cNvPicPr>
          <p:nvPr/>
        </p:nvPicPr>
        <p:blipFill>
          <a:blip r:embed="rId3"/>
          <a:stretch>
            <a:fillRect/>
          </a:stretch>
        </p:blipFill>
        <p:spPr>
          <a:xfrm>
            <a:off x="5893974" y="626074"/>
            <a:ext cx="4234645" cy="2800673"/>
          </a:xfrm>
          <a:prstGeom prst="rect">
            <a:avLst/>
          </a:prstGeom>
        </p:spPr>
      </p:pic>
      <p:pic>
        <p:nvPicPr>
          <p:cNvPr id="4" name="Picture 3"/>
          <p:cNvPicPr>
            <a:picLocks noChangeAspect="1"/>
          </p:cNvPicPr>
          <p:nvPr/>
        </p:nvPicPr>
        <p:blipFill>
          <a:blip r:embed="rId4"/>
          <a:stretch>
            <a:fillRect/>
          </a:stretch>
        </p:blipFill>
        <p:spPr>
          <a:xfrm>
            <a:off x="1096243" y="3487101"/>
            <a:ext cx="4095237" cy="2716803"/>
          </a:xfrm>
          <a:prstGeom prst="rect">
            <a:avLst/>
          </a:prstGeom>
        </p:spPr>
      </p:pic>
      <p:pic>
        <p:nvPicPr>
          <p:cNvPr id="8" name="Picture 7"/>
          <p:cNvPicPr>
            <a:picLocks noChangeAspect="1"/>
          </p:cNvPicPr>
          <p:nvPr/>
        </p:nvPicPr>
        <p:blipFill>
          <a:blip r:embed="rId5"/>
          <a:stretch>
            <a:fillRect/>
          </a:stretch>
        </p:blipFill>
        <p:spPr>
          <a:xfrm>
            <a:off x="5893974" y="3487101"/>
            <a:ext cx="4234644" cy="2716803"/>
          </a:xfrm>
          <a:prstGeom prst="rect">
            <a:avLst/>
          </a:prstGeom>
        </p:spPr>
      </p:pic>
      <p:pic>
        <p:nvPicPr>
          <p:cNvPr id="6" name="Picture 5"/>
          <p:cNvPicPr>
            <a:picLocks noChangeAspect="1"/>
          </p:cNvPicPr>
          <p:nvPr/>
        </p:nvPicPr>
        <p:blipFill>
          <a:blip r:embed="rId6"/>
          <a:stretch>
            <a:fillRect/>
          </a:stretch>
        </p:blipFill>
        <p:spPr>
          <a:xfrm>
            <a:off x="1096242" y="626073"/>
            <a:ext cx="4095237" cy="2800673"/>
          </a:xfrm>
          <a:prstGeom prst="rect">
            <a:avLst/>
          </a:prstGeom>
        </p:spPr>
      </p:pic>
    </p:spTree>
    <p:extLst>
      <p:ext uri="{BB962C8B-B14F-4D97-AF65-F5344CB8AC3E}">
        <p14:creationId xmlns:p14="http://schemas.microsoft.com/office/powerpoint/2010/main" val="3193311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69194</TotalTime>
  <Words>1109</Words>
  <Application>Microsoft Office PowerPoint</Application>
  <PresentationFormat>Widescreen</PresentationFormat>
  <Paragraphs>67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Woodland Public Schools</vt:lpstr>
      <vt:lpstr>PowerPoint Presentation</vt:lpstr>
      <vt:lpstr>PowerPoint Presentation</vt:lpstr>
      <vt:lpstr>PowerPoint Presentation</vt:lpstr>
      <vt:lpstr>FACILITIES REPORT</vt:lpstr>
      <vt:lpstr>FACILITY CHARTS – POWER COST AND WORK ORDER STATUS</vt:lpstr>
      <vt:lpstr>FACILITY CHARTS –  WATER USAGE WHS, NFE, WMS, CES</vt:lpstr>
      <vt:lpstr>Safety Summary (December and January)  </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Landrigan, Scott</cp:lastModifiedBy>
  <cp:revision>538</cp:revision>
  <cp:lastPrinted>2019-10-23T16:17:44Z</cp:lastPrinted>
  <dcterms:created xsi:type="dcterms:W3CDTF">2016-04-19T23:51:26Z</dcterms:created>
  <dcterms:modified xsi:type="dcterms:W3CDTF">2020-02-24T22:38:07Z</dcterms:modified>
</cp:coreProperties>
</file>